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835" r:id="rId3"/>
    <p:sldId id="834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2A6EA8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821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10/17/2022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10/17/2022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02638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016553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#153E</a:t>
            </a:r>
          </a:p>
          <a:p>
            <a:r>
              <a:rPr lang="en-US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E-meeting, 10-17 October 2022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>
                <a:effectLst/>
              </a:rPr>
              <a:t>S2-2209218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E-meeting, 17 – 26 August 2022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2022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FS_EDGE_Ph2</a:t>
            </a:r>
            <a:r>
              <a:rPr lang="en-US" altLang="de-DE" sz="3600" b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/>
              <a:t>status </a:t>
            </a:r>
            <a:r>
              <a:rPr lang="en-GB" altLang="zh-CN" sz="3600" b="1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zh-CN" sz="1800" b="1">
                <a:latin typeface="Arial" charset="0"/>
              </a:rPr>
              <a:t>Patrice Hédé</a:t>
            </a:r>
            <a:endParaRPr lang="en-US" altLang="zh-CN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>
                <a:latin typeface="Arial" charset="0"/>
              </a:rPr>
              <a:t>Huawei Technologies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sz="2800" b="1" dirty="0"/>
              <a:t>EDGE Ph2 status after SA2#153E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355186"/>
            <a:ext cx="8554482" cy="394138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SA2#152-e: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7,25, 7 TUs used until SA2#153E and 0,25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17</a:t>
            </a:r>
            <a:r>
              <a:rPr lang="en-US" altLang="ko-KR" sz="1400" dirty="0">
                <a:solidFill>
                  <a:srgbClr val="FF0000"/>
                </a:solidFill>
              </a:rPr>
              <a:t> </a:t>
            </a:r>
            <a:r>
              <a:rPr lang="en-US" altLang="ko-KR" sz="1400" dirty="0"/>
              <a:t>contributions approved: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LS and 1 editorial clean-up contribution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6 solution updates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9</a:t>
            </a:r>
            <a:r>
              <a:rPr lang="en-US" altLang="ko-KR" sz="1200" dirty="0">
                <a:solidFill>
                  <a:srgbClr val="FF0000"/>
                </a:solidFill>
              </a:rPr>
              <a:t> </a:t>
            </a:r>
            <a:r>
              <a:rPr lang="en-US" altLang="ko-KR" sz="1200" dirty="0"/>
              <a:t>evaluation and conclusions (new or update)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6</a:t>
            </a:r>
            <a:r>
              <a:rPr lang="en-US" altLang="ko-KR" sz="1400" dirty="0">
                <a:solidFill>
                  <a:srgbClr val="FF0000"/>
                </a:solidFill>
              </a:rPr>
              <a:t> </a:t>
            </a:r>
            <a:r>
              <a:rPr lang="en-US" altLang="ko-KR" sz="1400" dirty="0"/>
              <a:t>KIs (out of 7) have received conclusions: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5</a:t>
            </a:r>
            <a:r>
              <a:rPr lang="en-US" altLang="ko-KR" sz="1200" dirty="0">
                <a:solidFill>
                  <a:srgbClr val="FF0000"/>
                </a:solidFill>
              </a:rPr>
              <a:t> </a:t>
            </a:r>
            <a:r>
              <a:rPr lang="en-US" altLang="ko-KR" sz="1200" dirty="0"/>
              <a:t>KIs have received a complete conclusion.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KI has a minor EN to resolve (KI#1/HR)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1 KI has not yet concluded (KI#6)</a:t>
            </a:r>
            <a:endParaRPr lang="en-US" altLang="ko-KR" sz="1200" dirty="0">
              <a:solidFill>
                <a:srgbClr val="FF0000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800" b="1" dirty="0">
                <a:ea typeface="+mn-ea"/>
                <a:cs typeface="+mn-cs"/>
              </a:rPr>
              <a:t>RAN impacts and dependencies:</a:t>
            </a:r>
            <a:endParaRPr 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IE" altLang="zh-CN" sz="1400" dirty="0"/>
              <a:t>None</a:t>
            </a:r>
            <a:endParaRPr lang="en-US" altLang="zh-CN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 in SA2#154e: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Remove the remaining EN in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>
                <a:solidFill>
                  <a:srgbClr val="000000"/>
                </a:solidFill>
              </a:rPr>
              <a:t>Resolve KI#6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400" dirty="0"/>
              <a:t>Start normative work</a:t>
            </a:r>
          </a:p>
        </p:txBody>
      </p:sp>
      <p:graphicFrame>
        <p:nvGraphicFramePr>
          <p:cNvPr id="6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1083532"/>
              </p:ext>
            </p:extLst>
          </p:nvPr>
        </p:nvGraphicFramePr>
        <p:xfrm>
          <a:off x="179388" y="1277120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FS_EDGE_Ph2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Edge Computing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83%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→ 97%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2022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SP-220352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1957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058475" cy="787400"/>
          </a:xfrm>
        </p:spPr>
        <p:txBody>
          <a:bodyPr/>
          <a:lstStyle/>
          <a:p>
            <a:r>
              <a:rPr lang="en-GB" altLang="en-US" sz="2800" b="1" dirty="0"/>
              <a:t>EDGE Ph2 status after SA2#153E — work plan</a:t>
            </a:r>
            <a:endParaRPr lang="de-DE" altLang="de-DE" sz="2800" b="1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248" y="2222640"/>
            <a:ext cx="8388466" cy="3881598"/>
          </a:xfrm>
        </p:spPr>
        <p:txBody>
          <a:bodyPr/>
          <a:lstStyle/>
          <a:p>
            <a:r>
              <a:rPr lang="en-US" altLang="en-US" sz="2400" b="1" dirty="0"/>
              <a:t>  Study phase</a:t>
            </a:r>
          </a:p>
          <a:p>
            <a:pPr lvl="1"/>
            <a:r>
              <a:rPr lang="en-US" altLang="en-US" sz="1600" i="1" dirty="0"/>
              <a:t>SA2#149e, Feb (1TU): Agreement on scenarios/use cases and assumptions for all KIs</a:t>
            </a:r>
          </a:p>
          <a:p>
            <a:pPr lvl="1"/>
            <a:r>
              <a:rPr lang="en-US" altLang="en-US" sz="1600" i="1" dirty="0"/>
              <a:t>SA2#150e, Apr (1TU): Updates to KI definition. Solutions</a:t>
            </a:r>
          </a:p>
          <a:p>
            <a:pPr lvl="1"/>
            <a:r>
              <a:rPr lang="en-US" altLang="en-US" sz="1600" i="1" dirty="0"/>
              <a:t>SA2#151e, May (2TU): Solutions</a:t>
            </a:r>
          </a:p>
          <a:p>
            <a:pPr lvl="1"/>
            <a:r>
              <a:rPr lang="en-US" altLang="en-US" sz="1600" i="1" dirty="0"/>
              <a:t>SA2#152e, Aug (2TU): Solutions, evaluations, conclusions</a:t>
            </a:r>
          </a:p>
          <a:p>
            <a:pPr lvl="2"/>
            <a:r>
              <a:rPr lang="en-US" altLang="en-US" sz="1400" i="1" dirty="0"/>
              <a:t>Approval of first version of Edge ph2 WID based on first conclusions, TR sent for information</a:t>
            </a:r>
            <a:endParaRPr lang="en-US" altLang="en-US" sz="1800" i="1" dirty="0"/>
          </a:p>
          <a:p>
            <a:pPr lvl="1"/>
            <a:r>
              <a:rPr lang="en-US" altLang="en-US" sz="1600" dirty="0"/>
              <a:t>SA2#153e, Oct (1TU): evaluations, conclusions</a:t>
            </a:r>
          </a:p>
          <a:p>
            <a:pPr lvl="2"/>
            <a:r>
              <a:rPr lang="en-US" altLang="en-US" sz="1400" dirty="0"/>
              <a:t>Completion of conclusions, Edge ph2 WID based on remaining conclusions</a:t>
            </a:r>
          </a:p>
          <a:p>
            <a:pPr lvl="1"/>
            <a:r>
              <a:rPr lang="en-US" altLang="en-US" sz="1600" b="1" dirty="0"/>
              <a:t>SA2#154e, Nov (0,25 TU): final conclusions</a:t>
            </a:r>
          </a:p>
          <a:p>
            <a:pPr lvl="2"/>
            <a:r>
              <a:rPr lang="en-US" altLang="en-US" sz="1400" b="1" dirty="0"/>
              <a:t>TR sent for approval, Edge ph2 WID based on final conclusions if needed</a:t>
            </a:r>
            <a:endParaRPr lang="en-US" altLang="en-US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7614161"/>
              </p:ext>
            </p:extLst>
          </p:nvPr>
        </p:nvGraphicFramePr>
        <p:xfrm>
          <a:off x="1058259" y="1441646"/>
          <a:ext cx="7524457" cy="790575"/>
        </p:xfrm>
        <a:graphic>
          <a:graphicData uri="http://schemas.openxmlformats.org/drawingml/2006/table">
            <a:tbl>
              <a:tblPr/>
              <a:tblGrid>
                <a:gridCol w="9402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57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5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64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076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80975"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zh-CN" altLang="en-US" sz="10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Apr.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May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Aug.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Oct.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Nov. 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Jan.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Feb. 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SID/WID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Study 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Normative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#149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#151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#154AH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#155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Total TU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FS_EDGE_Ph2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4,25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0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0,25/</a:t>
                      </a:r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0,75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1,5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000" b="0" i="0" u="none" strike="noStrike">
                          <a:solidFill>
                            <a:srgbClr val="FF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11,5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30615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16027</TotalTime>
  <Words>352</Words>
  <Application>Microsoft Office PowerPoint</Application>
  <PresentationFormat>On-screen Show (4:3)</PresentationFormat>
  <Paragraphs>78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宋体</vt:lpstr>
      <vt:lpstr>Arial</vt:lpstr>
      <vt:lpstr>Calibri</vt:lpstr>
      <vt:lpstr>等线</vt:lpstr>
      <vt:lpstr>Times New Roman</vt:lpstr>
      <vt:lpstr>Office Theme</vt:lpstr>
      <vt:lpstr>FS_EDGE_Ph2 status report</vt:lpstr>
      <vt:lpstr>EDGE Ph2 status after SA2#153E</vt:lpstr>
      <vt:lpstr>EDGE Ph2 status after SA2#153E — work plan</vt:lpstr>
    </vt:vector>
  </TitlesOfParts>
  <Company>Huawei Technologies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FS_EDGE_Ph2 status report</dc:title>
  <dc:creator>Patrice Hédé</dc:creator>
  <cp:keywords/>
  <dc:description/>
  <cp:lastModifiedBy>Patrice Hédé 2</cp:lastModifiedBy>
  <cp:revision>1802</cp:revision>
  <dcterms:created xsi:type="dcterms:W3CDTF">2008-08-30T09:32:10Z</dcterms:created>
  <dcterms:modified xsi:type="dcterms:W3CDTF">2022-10-17T09:35:56Z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(3)7RCS+jTRW2ZQbZCMPlzIMMuYuBoXghZ+xXrnb6vZ4Xszk0xGID6plN7dZlsbKwkdJXHpPA46
WrKU2J/o37k9tAWMCeaK/98c4QGTS5pwFgn0bb3iO080/4Z7ysHKXrwhJRtO8ilpWxYEfr1R
ELaX4vnMGwYJft8rhqqs9+qux5qB6o0KrI0sX3cTtz93GvwkLEW5jYL//PCShe9Sm/KeosBm
cD8P0NQB6OGEsI0yAo</vt:lpwstr>
  </property>
  <property fmtid="{D5CDD505-2E9C-101B-9397-08002B2CF9AE}" pid="9" name="_2015_ms_pID_7253431">
    <vt:lpwstr>y+qx7EB0ARLLALsPURtOEf/FeQJviqFXx5Ip7chRyA8JmlJtG3aAyX
2C+kHjWM9F5VOLdOv0QpZRDP4ZcO61S+wA1E5NiRj+fQ+x6ItG/1g4FAGShnJ2LNZ1r2YJP7
KGe2pe0v4Yld3i0eD63I5pUvsQN5dUgZwkVMcpVRPhfzFefHcX106qP3598NMoMqbVbXu2Oy
eaCG7Q1gMqDkNbsrudBHKubZQr9iFxzKwD0M</vt:lpwstr>
  </property>
  <property fmtid="{D5CDD505-2E9C-101B-9397-08002B2CF9AE}" pid="10" name="_2015_ms_pID_7253432">
    <vt:lpwstr>Fg==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1665999228</vt:lpwstr>
  </property>
</Properties>
</file>